
<file path=[Content_Types].xml><?xml version="1.0" encoding="utf-8"?>
<Types xmlns="http://schemas.openxmlformats.org/package/2006/content-types">
  <Default Extension="gif" ContentType="video/unknown"/>
  <Default Extension="jpeg" ContentType="image/jpeg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4"/>
  </p:notesMasterIdLst>
  <p:sldIdLst>
    <p:sldId id="261" r:id="rId5"/>
    <p:sldId id="260" r:id="rId6"/>
    <p:sldId id="257" r:id="rId7"/>
    <p:sldId id="258" r:id="rId8"/>
    <p:sldId id="273" r:id="rId9"/>
    <p:sldId id="276" r:id="rId10"/>
    <p:sldId id="275" r:id="rId11"/>
    <p:sldId id="263" r:id="rId12"/>
    <p:sldId id="274" r:id="rId13"/>
    <p:sldId id="277" r:id="rId14"/>
    <p:sldId id="280" r:id="rId15"/>
    <p:sldId id="279" r:id="rId16"/>
    <p:sldId id="278" r:id="rId17"/>
    <p:sldId id="281" r:id="rId18"/>
    <p:sldId id="282" r:id="rId19"/>
    <p:sldId id="259" r:id="rId20"/>
    <p:sldId id="283" r:id="rId21"/>
    <p:sldId id="284" r:id="rId22"/>
    <p:sldId id="262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42774"/>
    <a:srgbClr val="F2C811"/>
    <a:srgbClr val="0066FF"/>
    <a:srgbClr val="5C00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331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C41207-306B-4DEE-A867-19275E41BF68}" type="datetimeFigureOut">
              <a:rPr lang="en-US" smtClean="0"/>
              <a:t>1/24/2020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FDACC1-638F-4D18-B440-C29F3D8733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8702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Philly text Requires </a:t>
            </a:r>
            <a:r>
              <a:rPr lang="en-US" dirty="0"/>
              <a:t>this font: https://www.fontsquirrel.com/fonts/permanent-marker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A4C760-D250-47A0-B1AE-73725A999BF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18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05622-CED5-114A-92D7-5094258A381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3333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Philly text Requires </a:t>
            </a:r>
            <a:r>
              <a:rPr lang="en-US" dirty="0"/>
              <a:t>this font: https://www.fontsquirrel.com/fonts/permanent-marker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A4C760-D250-47A0-B1AE-73725A999BF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7633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295DFF93-BE9E-4CFB-9563-193E54C96612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-13276" y="-2316"/>
            <a:ext cx="12231295" cy="7655936"/>
            <a:chOff x="5576" y="1200505"/>
            <a:chExt cx="5557521" cy="4079183"/>
          </a:xfrm>
        </p:grpSpPr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FA5DD545-7B4F-40BF-B715-4884754262E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76" y="1200505"/>
              <a:ext cx="5557521" cy="1948816"/>
            </a:xfrm>
            <a:custGeom>
              <a:avLst/>
              <a:gdLst>
                <a:gd name="T0" fmla="*/ 0 w 720"/>
                <a:gd name="T1" fmla="*/ 0 h 700"/>
                <a:gd name="T2" fmla="*/ 0 w 720"/>
                <a:gd name="T3" fmla="*/ 644 h 700"/>
                <a:gd name="T4" fmla="*/ 113 w 720"/>
                <a:gd name="T5" fmla="*/ 665 h 700"/>
                <a:gd name="T6" fmla="*/ 720 w 720"/>
                <a:gd name="T7" fmla="*/ 644 h 700"/>
                <a:gd name="T8" fmla="*/ 720 w 720"/>
                <a:gd name="T9" fmla="*/ 617 h 700"/>
                <a:gd name="T10" fmla="*/ 720 w 720"/>
                <a:gd name="T11" fmla="*/ 0 h 700"/>
                <a:gd name="T12" fmla="*/ 0 w 720"/>
                <a:gd name="T13" fmla="*/ 0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0" h="700">
                  <a:moveTo>
                    <a:pt x="0" y="0"/>
                  </a:moveTo>
                  <a:cubicBezTo>
                    <a:pt x="0" y="644"/>
                    <a:pt x="0" y="644"/>
                    <a:pt x="0" y="644"/>
                  </a:cubicBezTo>
                  <a:cubicBezTo>
                    <a:pt x="23" y="650"/>
                    <a:pt x="62" y="658"/>
                    <a:pt x="113" y="665"/>
                  </a:cubicBezTo>
                  <a:cubicBezTo>
                    <a:pt x="250" y="685"/>
                    <a:pt x="476" y="700"/>
                    <a:pt x="720" y="644"/>
                  </a:cubicBezTo>
                  <a:cubicBezTo>
                    <a:pt x="720" y="617"/>
                    <a:pt x="720" y="617"/>
                    <a:pt x="720" y="617"/>
                  </a:cubicBezTo>
                  <a:cubicBezTo>
                    <a:pt x="720" y="0"/>
                    <a:pt x="720" y="0"/>
                    <a:pt x="72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blipFill>
              <a:blip r:embed="rId2"/>
              <a:stretch>
                <a:fillRect t="1" b="-75278"/>
              </a:stretch>
            </a:blipFill>
            <a:ln>
              <a:noFill/>
            </a:ln>
          </p:spPr>
          <p:style>
            <a:lnRef idx="0">
              <a:scrgbClr r="0" g="0" b="0"/>
            </a:lnRef>
            <a:fillRef idx="1003">
              <a:schemeClr val="dk2"/>
            </a:fillRef>
            <a:effectRef idx="0">
              <a:scrgbClr r="0" g="0" b="0"/>
            </a:effectRef>
            <a:fontRef idx="major"/>
          </p:style>
          <p:txBody>
            <a:bodyPr rot="0" vert="horz" wrap="square" lIns="914400" tIns="1097280" rIns="1097280" bIns="1097280" anchor="b" anchorCtr="0" upright="1">
              <a:noAutofit/>
            </a:bodyPr>
            <a:lstStyle/>
            <a:p>
              <a:pPr marL="914400" marR="0" indent="-914400">
                <a:lnSpc>
                  <a:spcPct val="140000"/>
                </a:lnSpc>
                <a:spcBef>
                  <a:spcPts val="0"/>
                </a:spcBef>
                <a:spcAft>
                  <a:spcPts val="900"/>
                </a:spcAft>
              </a:pPr>
              <a:r>
                <a:rPr lang="en-US" sz="36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en-US" sz="1000">
                <a:solidFill>
                  <a:srgbClr val="40404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602CAD30-2401-43A4-B7AB-D84D317E6C3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76300" y="4769783"/>
              <a:ext cx="4685030" cy="509905"/>
            </a:xfrm>
            <a:custGeom>
              <a:avLst/>
              <a:gdLst>
                <a:gd name="T0" fmla="*/ 607 w 607"/>
                <a:gd name="T1" fmla="*/ 0 h 66"/>
                <a:gd name="T2" fmla="*/ 176 w 607"/>
                <a:gd name="T3" fmla="*/ 57 h 66"/>
                <a:gd name="T4" fmla="*/ 0 w 607"/>
                <a:gd name="T5" fmla="*/ 48 h 66"/>
                <a:gd name="T6" fmla="*/ 251 w 607"/>
                <a:gd name="T7" fmla="*/ 66 h 66"/>
                <a:gd name="T8" fmla="*/ 607 w 607"/>
                <a:gd name="T9" fmla="*/ 27 h 66"/>
                <a:gd name="T10" fmla="*/ 607 w 607"/>
                <a:gd name="T1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7" h="66">
                  <a:moveTo>
                    <a:pt x="607" y="0"/>
                  </a:moveTo>
                  <a:cubicBezTo>
                    <a:pt x="450" y="44"/>
                    <a:pt x="300" y="57"/>
                    <a:pt x="176" y="57"/>
                  </a:cubicBezTo>
                  <a:cubicBezTo>
                    <a:pt x="109" y="57"/>
                    <a:pt x="49" y="53"/>
                    <a:pt x="0" y="48"/>
                  </a:cubicBezTo>
                  <a:cubicBezTo>
                    <a:pt x="66" y="58"/>
                    <a:pt x="152" y="66"/>
                    <a:pt x="251" y="66"/>
                  </a:cubicBezTo>
                  <a:cubicBezTo>
                    <a:pt x="358" y="66"/>
                    <a:pt x="480" y="56"/>
                    <a:pt x="607" y="27"/>
                  </a:cubicBezTo>
                  <a:cubicBezTo>
                    <a:pt x="607" y="0"/>
                    <a:pt x="607" y="0"/>
                    <a:pt x="607" y="0"/>
                  </a:cubicBezTo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b" anchorCtr="0" upright="1">
              <a:noAutofit/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506FF7C-7F08-4297-AB5A-BFEF78F3BE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8907" y="3465770"/>
            <a:ext cx="11214186" cy="1295326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629057-CE9A-4719-8E69-1CAC07B86D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8907" y="4761096"/>
            <a:ext cx="11214186" cy="1058918"/>
          </a:xfr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E08F38-A17D-4531-87D9-0C3397D8E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05ADAA6-3899-4FAF-A860-EB62ED71B963}" type="datetimeFigureOut">
              <a:rPr lang="en-US" smtClean="0"/>
              <a:pPr/>
              <a:t>1/24/2020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2BD6AD-DFBF-4279-8079-B3CD7815B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8FFEAD-C2A8-4DF8-B4E1-74DF2B8B3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E7F6C77-D669-44BE-ABD1-8C37A4DA155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573AAF4-E787-45CA-9E26-7EFB25015ED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715" y="118930"/>
            <a:ext cx="6176031" cy="2297300"/>
          </a:xfrm>
          <a:prstGeom prst="rect">
            <a:avLst/>
          </a:prstGeom>
          <a:ln>
            <a:noFill/>
          </a:ln>
          <a:effectLst>
            <a:outerShdw blurRad="190500" algn="tl" rotWithShape="0">
              <a:schemeClr val="bg1">
                <a:alpha val="70000"/>
              </a:schemeClr>
            </a:outerShdw>
          </a:effectLst>
        </p:spPr>
      </p:pic>
      <p:pic>
        <p:nvPicPr>
          <p:cNvPr id="13" name="Graphic 34">
            <a:extLst>
              <a:ext uri="{FF2B5EF4-FFF2-40B4-BE49-F238E27FC236}">
                <a16:creationId xmlns:a16="http://schemas.microsoft.com/office/drawing/2014/main" id="{63E519FE-F496-44DE-8766-F22C40C34718}"/>
              </a:ext>
            </a:extLst>
          </p:cNvPr>
          <p:cNvPicPr/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232876" y="2426396"/>
            <a:ext cx="1176020" cy="965835"/>
          </a:xfrm>
          <a:prstGeom prst="rect">
            <a:avLst/>
          </a:prstGeom>
        </p:spPr>
      </p:pic>
      <p:pic>
        <p:nvPicPr>
          <p:cNvPr id="15" name="Graphic 36">
            <a:extLst>
              <a:ext uri="{FF2B5EF4-FFF2-40B4-BE49-F238E27FC236}">
                <a16:creationId xmlns:a16="http://schemas.microsoft.com/office/drawing/2014/main" id="{77C4369B-B5EB-4695-8598-745DDB02A8A1}"/>
              </a:ext>
            </a:extLst>
          </p:cNvPr>
          <p:cNvPicPr/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283605" y="2426396"/>
            <a:ext cx="1238250" cy="937260"/>
          </a:xfrm>
          <a:prstGeom prst="rect">
            <a:avLst/>
          </a:prstGeom>
        </p:spPr>
      </p:pic>
      <p:sp>
        <p:nvSpPr>
          <p:cNvPr id="7" name="Graphic 37">
            <a:extLst>
              <a:ext uri="{FF2B5EF4-FFF2-40B4-BE49-F238E27FC236}">
                <a16:creationId xmlns:a16="http://schemas.microsoft.com/office/drawing/2014/main" id="{BC18CF90-EB18-4801-AB45-D08704EF8A59}"/>
              </a:ext>
            </a:extLst>
          </p:cNvPr>
          <p:cNvSpPr/>
          <p:nvPr/>
        </p:nvSpPr>
        <p:spPr>
          <a:xfrm>
            <a:off x="7401757" y="2426435"/>
            <a:ext cx="1231420" cy="923313"/>
          </a:xfrm>
          <a:custGeom>
            <a:avLst/>
            <a:gdLst>
              <a:gd name="connsiteX0" fmla="*/ 1231421 w 1231420"/>
              <a:gd name="connsiteY0" fmla="*/ 145592 h 923313"/>
              <a:gd name="connsiteX1" fmla="*/ 1231421 w 1231420"/>
              <a:gd name="connsiteY1" fmla="*/ 652401 h 923313"/>
              <a:gd name="connsiteX2" fmla="*/ 1085789 w 1231420"/>
              <a:gd name="connsiteY2" fmla="*/ 797994 h 923313"/>
              <a:gd name="connsiteX3" fmla="*/ 652579 w 1231420"/>
              <a:gd name="connsiteY3" fmla="*/ 797994 h 923313"/>
              <a:gd name="connsiteX4" fmla="*/ 652579 w 1231420"/>
              <a:gd name="connsiteY4" fmla="*/ 748234 h 923313"/>
              <a:gd name="connsiteX5" fmla="*/ 1087632 w 1231420"/>
              <a:gd name="connsiteY5" fmla="*/ 748234 h 923313"/>
              <a:gd name="connsiteX6" fmla="*/ 1183491 w 1231420"/>
              <a:gd name="connsiteY6" fmla="*/ 652401 h 923313"/>
              <a:gd name="connsiteX7" fmla="*/ 1183491 w 1231420"/>
              <a:gd name="connsiteY7" fmla="*/ 145592 h 923313"/>
              <a:gd name="connsiteX8" fmla="*/ 1087632 w 1231420"/>
              <a:gd name="connsiteY8" fmla="*/ 49759 h 923313"/>
              <a:gd name="connsiteX9" fmla="*/ 147476 w 1231420"/>
              <a:gd name="connsiteY9" fmla="*/ 49759 h 923313"/>
              <a:gd name="connsiteX10" fmla="*/ 49773 w 1231420"/>
              <a:gd name="connsiteY10" fmla="*/ 145592 h 923313"/>
              <a:gd name="connsiteX11" fmla="*/ 49773 w 1231420"/>
              <a:gd name="connsiteY11" fmla="*/ 543668 h 923313"/>
              <a:gd name="connsiteX12" fmla="*/ 0 w 1231420"/>
              <a:gd name="connsiteY12" fmla="*/ 543668 h 923313"/>
              <a:gd name="connsiteX13" fmla="*/ 0 w 1231420"/>
              <a:gd name="connsiteY13" fmla="*/ 145592 h 923313"/>
              <a:gd name="connsiteX14" fmla="*/ 145632 w 1231420"/>
              <a:gd name="connsiteY14" fmla="*/ 0 h 923313"/>
              <a:gd name="connsiteX15" fmla="*/ 1085789 w 1231420"/>
              <a:gd name="connsiteY15" fmla="*/ 0 h 923313"/>
              <a:gd name="connsiteX16" fmla="*/ 1231421 w 1231420"/>
              <a:gd name="connsiteY16" fmla="*/ 145592 h 923313"/>
              <a:gd name="connsiteX17" fmla="*/ 652579 w 1231420"/>
              <a:gd name="connsiteY17" fmla="*/ 377803 h 923313"/>
              <a:gd name="connsiteX18" fmla="*/ 571468 w 1231420"/>
              <a:gd name="connsiteY18" fmla="*/ 377803 h 923313"/>
              <a:gd name="connsiteX19" fmla="*/ 564094 w 1231420"/>
              <a:gd name="connsiteY19" fmla="*/ 383332 h 923313"/>
              <a:gd name="connsiteX20" fmla="*/ 440583 w 1231420"/>
              <a:gd name="connsiteY20" fmla="*/ 759292 h 923313"/>
              <a:gd name="connsiteX21" fmla="*/ 365002 w 1231420"/>
              <a:gd name="connsiteY21" fmla="*/ 814580 h 923313"/>
              <a:gd name="connsiteX22" fmla="*/ 287577 w 1231420"/>
              <a:gd name="connsiteY22" fmla="*/ 814580 h 923313"/>
              <a:gd name="connsiteX23" fmla="*/ 287577 w 1231420"/>
              <a:gd name="connsiteY23" fmla="*/ 879083 h 923313"/>
              <a:gd name="connsiteX24" fmla="*/ 245178 w 1231420"/>
              <a:gd name="connsiteY24" fmla="*/ 923314 h 923313"/>
              <a:gd name="connsiteX25" fmla="*/ 42399 w 1231420"/>
              <a:gd name="connsiteY25" fmla="*/ 923314 h 923313"/>
              <a:gd name="connsiteX26" fmla="*/ 0 w 1231420"/>
              <a:gd name="connsiteY26" fmla="*/ 877240 h 923313"/>
              <a:gd name="connsiteX27" fmla="*/ 0 w 1231420"/>
              <a:gd name="connsiteY27" fmla="*/ 674517 h 923313"/>
              <a:gd name="connsiteX28" fmla="*/ 42399 w 1231420"/>
              <a:gd name="connsiteY28" fmla="*/ 630286 h 923313"/>
              <a:gd name="connsiteX29" fmla="*/ 245178 w 1231420"/>
              <a:gd name="connsiteY29" fmla="*/ 630286 h 923313"/>
              <a:gd name="connsiteX30" fmla="*/ 287577 w 1231420"/>
              <a:gd name="connsiteY30" fmla="*/ 674517 h 923313"/>
              <a:gd name="connsiteX31" fmla="*/ 287577 w 1231420"/>
              <a:gd name="connsiteY31" fmla="*/ 739020 h 923313"/>
              <a:gd name="connsiteX32" fmla="*/ 365002 w 1231420"/>
              <a:gd name="connsiteY32" fmla="*/ 739020 h 923313"/>
              <a:gd name="connsiteX33" fmla="*/ 372376 w 1231420"/>
              <a:gd name="connsiteY33" fmla="*/ 733491 h 923313"/>
              <a:gd name="connsiteX34" fmla="*/ 495886 w 1231420"/>
              <a:gd name="connsiteY34" fmla="*/ 357531 h 923313"/>
              <a:gd name="connsiteX35" fmla="*/ 571468 w 1231420"/>
              <a:gd name="connsiteY35" fmla="*/ 302242 h 923313"/>
              <a:gd name="connsiteX36" fmla="*/ 652579 w 1231420"/>
              <a:gd name="connsiteY36" fmla="*/ 302242 h 923313"/>
              <a:gd name="connsiteX37" fmla="*/ 652579 w 1231420"/>
              <a:gd name="connsiteY37" fmla="*/ 237739 h 923313"/>
              <a:gd name="connsiteX38" fmla="*/ 694978 w 1231420"/>
              <a:gd name="connsiteY38" fmla="*/ 193509 h 923313"/>
              <a:gd name="connsiteX39" fmla="*/ 897757 w 1231420"/>
              <a:gd name="connsiteY39" fmla="*/ 193509 h 923313"/>
              <a:gd name="connsiteX40" fmla="*/ 940157 w 1231420"/>
              <a:gd name="connsiteY40" fmla="*/ 237739 h 923313"/>
              <a:gd name="connsiteX41" fmla="*/ 940157 w 1231420"/>
              <a:gd name="connsiteY41" fmla="*/ 440463 h 923313"/>
              <a:gd name="connsiteX42" fmla="*/ 897757 w 1231420"/>
              <a:gd name="connsiteY42" fmla="*/ 484694 h 923313"/>
              <a:gd name="connsiteX43" fmla="*/ 694978 w 1231420"/>
              <a:gd name="connsiteY43" fmla="*/ 484694 h 923313"/>
              <a:gd name="connsiteX44" fmla="*/ 652579 w 1231420"/>
              <a:gd name="connsiteY44" fmla="*/ 440463 h 923313"/>
              <a:gd name="connsiteX45" fmla="*/ 215683 w 1231420"/>
              <a:gd name="connsiteY45" fmla="*/ 704004 h 923313"/>
              <a:gd name="connsiteX46" fmla="*/ 71894 w 1231420"/>
              <a:gd name="connsiteY46" fmla="*/ 704004 h 923313"/>
              <a:gd name="connsiteX47" fmla="*/ 71894 w 1231420"/>
              <a:gd name="connsiteY47" fmla="*/ 849596 h 923313"/>
              <a:gd name="connsiteX48" fmla="*/ 215683 w 1231420"/>
              <a:gd name="connsiteY48" fmla="*/ 849596 h 923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231420" h="923313">
                <a:moveTo>
                  <a:pt x="1231421" y="145592"/>
                </a:moveTo>
                <a:lnTo>
                  <a:pt x="1231421" y="652401"/>
                </a:lnTo>
                <a:cubicBezTo>
                  <a:pt x="1231421" y="731648"/>
                  <a:pt x="1166900" y="797994"/>
                  <a:pt x="1085789" y="797994"/>
                </a:cubicBezTo>
                <a:lnTo>
                  <a:pt x="652579" y="797994"/>
                </a:lnTo>
                <a:lnTo>
                  <a:pt x="652579" y="748234"/>
                </a:lnTo>
                <a:lnTo>
                  <a:pt x="1087632" y="748234"/>
                </a:lnTo>
                <a:cubicBezTo>
                  <a:pt x="1141092" y="748234"/>
                  <a:pt x="1183491" y="705847"/>
                  <a:pt x="1183491" y="652401"/>
                </a:cubicBezTo>
                <a:lnTo>
                  <a:pt x="1183491" y="145592"/>
                </a:lnTo>
                <a:cubicBezTo>
                  <a:pt x="1183491" y="92147"/>
                  <a:pt x="1141092" y="49759"/>
                  <a:pt x="1087632" y="49759"/>
                </a:cubicBezTo>
                <a:lnTo>
                  <a:pt x="147476" y="49759"/>
                </a:lnTo>
                <a:cubicBezTo>
                  <a:pt x="92172" y="49759"/>
                  <a:pt x="49773" y="92147"/>
                  <a:pt x="49773" y="145592"/>
                </a:cubicBezTo>
                <a:lnTo>
                  <a:pt x="49773" y="543668"/>
                </a:lnTo>
                <a:lnTo>
                  <a:pt x="0" y="543668"/>
                </a:lnTo>
                <a:lnTo>
                  <a:pt x="0" y="145592"/>
                </a:lnTo>
                <a:cubicBezTo>
                  <a:pt x="0" y="64503"/>
                  <a:pt x="64521" y="0"/>
                  <a:pt x="145632" y="0"/>
                </a:cubicBezTo>
                <a:lnTo>
                  <a:pt x="1085789" y="0"/>
                </a:lnTo>
                <a:cubicBezTo>
                  <a:pt x="1166900" y="0"/>
                  <a:pt x="1231421" y="64503"/>
                  <a:pt x="1231421" y="145592"/>
                </a:cubicBezTo>
                <a:close/>
                <a:moveTo>
                  <a:pt x="652579" y="377803"/>
                </a:moveTo>
                <a:lnTo>
                  <a:pt x="571468" y="377803"/>
                </a:lnTo>
                <a:cubicBezTo>
                  <a:pt x="567781" y="377803"/>
                  <a:pt x="565937" y="379646"/>
                  <a:pt x="564094" y="383332"/>
                </a:cubicBezTo>
                <a:lnTo>
                  <a:pt x="440583" y="759292"/>
                </a:lnTo>
                <a:cubicBezTo>
                  <a:pt x="429522" y="792465"/>
                  <a:pt x="400027" y="814580"/>
                  <a:pt x="365002" y="814580"/>
                </a:cubicBezTo>
                <a:lnTo>
                  <a:pt x="287577" y="814580"/>
                </a:lnTo>
                <a:lnTo>
                  <a:pt x="287577" y="879083"/>
                </a:lnTo>
                <a:cubicBezTo>
                  <a:pt x="287577" y="903041"/>
                  <a:pt x="267299" y="923314"/>
                  <a:pt x="245178" y="923314"/>
                </a:cubicBezTo>
                <a:lnTo>
                  <a:pt x="42399" y="923314"/>
                </a:lnTo>
                <a:cubicBezTo>
                  <a:pt x="20278" y="921471"/>
                  <a:pt x="0" y="901198"/>
                  <a:pt x="0" y="877240"/>
                </a:cubicBezTo>
                <a:lnTo>
                  <a:pt x="0" y="674517"/>
                </a:lnTo>
                <a:cubicBezTo>
                  <a:pt x="0" y="650558"/>
                  <a:pt x="20278" y="630286"/>
                  <a:pt x="42399" y="630286"/>
                </a:cubicBezTo>
                <a:lnTo>
                  <a:pt x="245178" y="630286"/>
                </a:lnTo>
                <a:cubicBezTo>
                  <a:pt x="269143" y="630286"/>
                  <a:pt x="287577" y="650558"/>
                  <a:pt x="287577" y="674517"/>
                </a:cubicBezTo>
                <a:lnTo>
                  <a:pt x="287577" y="739020"/>
                </a:lnTo>
                <a:lnTo>
                  <a:pt x="365002" y="739020"/>
                </a:lnTo>
                <a:cubicBezTo>
                  <a:pt x="368689" y="739020"/>
                  <a:pt x="370532" y="737177"/>
                  <a:pt x="372376" y="733491"/>
                </a:cubicBezTo>
                <a:lnTo>
                  <a:pt x="495886" y="357531"/>
                </a:lnTo>
                <a:cubicBezTo>
                  <a:pt x="506947" y="324358"/>
                  <a:pt x="536442" y="302242"/>
                  <a:pt x="571468" y="302242"/>
                </a:cubicBezTo>
                <a:lnTo>
                  <a:pt x="652579" y="302242"/>
                </a:lnTo>
                <a:lnTo>
                  <a:pt x="652579" y="237739"/>
                </a:lnTo>
                <a:cubicBezTo>
                  <a:pt x="652579" y="213781"/>
                  <a:pt x="672857" y="193509"/>
                  <a:pt x="694978" y="193509"/>
                </a:cubicBezTo>
                <a:lnTo>
                  <a:pt x="897757" y="193509"/>
                </a:lnTo>
                <a:cubicBezTo>
                  <a:pt x="921722" y="193509"/>
                  <a:pt x="940157" y="213781"/>
                  <a:pt x="940157" y="237739"/>
                </a:cubicBezTo>
                <a:lnTo>
                  <a:pt x="940157" y="440463"/>
                </a:lnTo>
                <a:cubicBezTo>
                  <a:pt x="940157" y="464421"/>
                  <a:pt x="919879" y="484694"/>
                  <a:pt x="897757" y="484694"/>
                </a:cubicBezTo>
                <a:lnTo>
                  <a:pt x="694978" y="484694"/>
                </a:lnTo>
                <a:cubicBezTo>
                  <a:pt x="671014" y="484694"/>
                  <a:pt x="652579" y="464421"/>
                  <a:pt x="652579" y="440463"/>
                </a:cubicBezTo>
                <a:close/>
                <a:moveTo>
                  <a:pt x="215683" y="704004"/>
                </a:moveTo>
                <a:lnTo>
                  <a:pt x="71894" y="704004"/>
                </a:lnTo>
                <a:lnTo>
                  <a:pt x="71894" y="849596"/>
                </a:lnTo>
                <a:lnTo>
                  <a:pt x="215683" y="849596"/>
                </a:lnTo>
                <a:close/>
              </a:path>
            </a:pathLst>
          </a:custGeom>
          <a:solidFill>
            <a:srgbClr val="0066FF"/>
          </a:solidFill>
          <a:ln w="1834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514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66A6C-2AB9-4E01-A2B2-3FAD4B73B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C5C366-CDC3-4888-8FEB-6CBF8B63F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A995C5-9C96-4C93-B6B5-6029D7767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05ADAA6-3899-4FAF-A860-EB62ED71B963}" type="datetimeFigureOut">
              <a:rPr lang="en-US" smtClean="0"/>
              <a:pPr/>
              <a:t>1/24/2020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2245A0-4B4B-494A-ACA4-9D44CA74A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1EEB1A-E727-4705-9254-31AB836B8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E7F6C77-D669-44BE-ABD1-8C37A4DA155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0BFFBC-6FBD-46E8-ABCF-F16E89583C2B}"/>
              </a:ext>
            </a:extLst>
          </p:cNvPr>
          <p:cNvSpPr/>
          <p:nvPr userDrawn="1"/>
        </p:nvSpPr>
        <p:spPr>
          <a:xfrm>
            <a:off x="8833354" y="5565035"/>
            <a:ext cx="3279574" cy="116270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3231308-8387-49AF-B70C-F528D8F213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2604" y="5565237"/>
            <a:ext cx="3270324" cy="1202804"/>
          </a:xfrm>
          <a:prstGeom prst="rect">
            <a:avLst/>
          </a:prstGeom>
          <a:ln>
            <a:noFill/>
          </a:ln>
          <a:effectLst>
            <a:outerShdw blurRad="190500" algn="tl" rotWithShape="0">
              <a:schemeClr val="bg1">
                <a:alpha val="7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64184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169D3-AF8E-4D2B-AE58-8F7FF7EB5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7EC0AF-8A94-49D7-8088-AB37D427CA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1798F6-AAB2-43C1-BE90-0C2C53B3EC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05ADAA6-3899-4FAF-A860-EB62ED71B963}" type="datetimeFigureOut">
              <a:rPr lang="en-US" smtClean="0"/>
              <a:pPr/>
              <a:t>1/24/2020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9F0567-D40C-4639-ADB1-A55353B4A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B0608-65D3-4C1B-9033-3112EA952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E7F6C77-D669-44BE-ABD1-8C37A4DA155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43981E-F034-4A50-8746-559668B01AA1}"/>
              </a:ext>
            </a:extLst>
          </p:cNvPr>
          <p:cNvSpPr/>
          <p:nvPr userDrawn="1"/>
        </p:nvSpPr>
        <p:spPr>
          <a:xfrm>
            <a:off x="2977336" y="706392"/>
            <a:ext cx="6263834" cy="222070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1E19734-E4C6-4337-82CE-2D900ABFE6C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7984" y="691069"/>
            <a:ext cx="6176031" cy="2297300"/>
          </a:xfrm>
          <a:prstGeom prst="rect">
            <a:avLst/>
          </a:prstGeom>
          <a:ln>
            <a:noFill/>
          </a:ln>
          <a:effectLst>
            <a:outerShdw blurRad="190500" algn="tl" rotWithShape="0">
              <a:schemeClr val="bg1">
                <a:alpha val="7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00367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2E83E-552E-4F4A-B375-B058179B0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4C8BF1-A4F0-4659-B33D-59D93694CA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03011-28DF-4D44-99C1-F7B246F50E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817F75-1DE8-4A59-BB76-416B9B737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ADAA6-3899-4FAF-A860-EB62ED71B963}" type="datetimeFigureOut">
              <a:rPr lang="en-US" smtClean="0"/>
              <a:t>1/24/2020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AAAFF4-FA1D-4F23-A67C-25D6FA43C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DBFC8D-BF02-463B-8F79-4C2ACDFAE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F6C77-D669-44BE-ABD1-8C37A4DA155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AEDE444-21C6-49C9-97C0-F5D92BFC5D96}"/>
              </a:ext>
            </a:extLst>
          </p:cNvPr>
          <p:cNvSpPr/>
          <p:nvPr userDrawn="1"/>
        </p:nvSpPr>
        <p:spPr>
          <a:xfrm>
            <a:off x="8833354" y="5565035"/>
            <a:ext cx="3279574" cy="116270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6E4AD23-A329-4E83-94D2-CEFC5C7851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2604" y="5565237"/>
            <a:ext cx="3270324" cy="1202804"/>
          </a:xfrm>
          <a:prstGeom prst="rect">
            <a:avLst/>
          </a:prstGeom>
          <a:ln>
            <a:noFill/>
          </a:ln>
          <a:effectLst>
            <a:outerShdw blurRad="190500" algn="tl" rotWithShape="0">
              <a:schemeClr val="bg1">
                <a:alpha val="7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23836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97077-899C-477D-9926-6937EA289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0C97B2-A558-4274-82A9-79E2F848C7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74A2F6-E9AC-4052-BC46-6C3C3AF480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8B8329-5FDD-4209-8CF9-9A48B11AE8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91C466-C803-49F1-9B2E-BA67B9CB03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E3581E-9150-4AAE-B1ED-99366E257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ADAA6-3899-4FAF-A860-EB62ED71B963}" type="datetimeFigureOut">
              <a:rPr lang="en-US" smtClean="0"/>
              <a:t>1/24/2020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806EE7-84DA-4200-9ADB-4D2D92A09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D73FB9-2D6C-4DBC-B5C2-C1AAF06C1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F6C77-D669-44BE-ABD1-8C37A4DA155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EAAFF37-A797-476E-B5FC-66D66AC6C001}"/>
              </a:ext>
            </a:extLst>
          </p:cNvPr>
          <p:cNvSpPr/>
          <p:nvPr userDrawn="1"/>
        </p:nvSpPr>
        <p:spPr>
          <a:xfrm>
            <a:off x="8833354" y="5565035"/>
            <a:ext cx="3279574" cy="116270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C33A58B-7047-4259-A2E1-0B0E7AB813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2604" y="5565237"/>
            <a:ext cx="3270324" cy="1202804"/>
          </a:xfrm>
          <a:prstGeom prst="rect">
            <a:avLst/>
          </a:prstGeom>
          <a:ln>
            <a:noFill/>
          </a:ln>
          <a:effectLst>
            <a:outerShdw blurRad="190500" algn="tl" rotWithShape="0">
              <a:schemeClr val="bg1">
                <a:alpha val="7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93736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CEB78-FCE2-476A-B92F-81E632D91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D43B6A-B37C-4EF0-8450-B006232E7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ADAA6-3899-4FAF-A860-EB62ED71B963}" type="datetimeFigureOut">
              <a:rPr lang="en-US" smtClean="0"/>
              <a:t>1/24/2020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A310E7-7E72-4122-ADF2-87BED5D35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9C0BB7-E02F-4A91-B5EE-F88F48893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F6C77-D669-44BE-ABD1-8C37A4DA155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CE0E0B2-9922-4234-88A5-2E3A1A2C0A77}"/>
              </a:ext>
            </a:extLst>
          </p:cNvPr>
          <p:cNvSpPr/>
          <p:nvPr userDrawn="1"/>
        </p:nvSpPr>
        <p:spPr>
          <a:xfrm>
            <a:off x="8833354" y="5565035"/>
            <a:ext cx="3279574" cy="116270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6F48CBD-FCAB-446B-95CF-55FF3DA1EF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2604" y="5565237"/>
            <a:ext cx="3270324" cy="1202804"/>
          </a:xfrm>
          <a:prstGeom prst="rect">
            <a:avLst/>
          </a:prstGeom>
          <a:ln>
            <a:noFill/>
          </a:ln>
          <a:effectLst>
            <a:outerShdw blurRad="190500" algn="tl" rotWithShape="0">
              <a:schemeClr val="bg1">
                <a:alpha val="7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37509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8DBE70-CE8C-4D12-AAAC-607BC8769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ADAA6-3899-4FAF-A860-EB62ED71B963}" type="datetimeFigureOut">
              <a:rPr lang="en-US" smtClean="0"/>
              <a:t>1/24/2020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4D485C-8B50-4949-B199-F71A8B495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07B807-0D8C-4424-A1C2-9783059E9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F6C77-D669-44BE-ABD1-8C37A4DA155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A372D59-93C6-4A2C-BAD4-66F0183000BC}"/>
              </a:ext>
            </a:extLst>
          </p:cNvPr>
          <p:cNvSpPr/>
          <p:nvPr userDrawn="1"/>
        </p:nvSpPr>
        <p:spPr>
          <a:xfrm>
            <a:off x="8833354" y="5565035"/>
            <a:ext cx="3279574" cy="116270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4C55BA-ACDA-4435-9619-C59096AAC4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2604" y="5565237"/>
            <a:ext cx="3270324" cy="1202804"/>
          </a:xfrm>
          <a:prstGeom prst="rect">
            <a:avLst/>
          </a:prstGeom>
          <a:ln>
            <a:noFill/>
          </a:ln>
          <a:effectLst>
            <a:outerShdw blurRad="190500" algn="tl" rotWithShape="0">
              <a:schemeClr val="bg1">
                <a:alpha val="7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9036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B8CA7-9A28-4C1A-A385-977FDF55B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143B25-8CEA-498E-A2D2-66043BB8F0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F68BD4-DD9C-4BC8-A419-204F37C5E4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339321-0408-4112-BC23-AFD7A0733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ADAA6-3899-4FAF-A860-EB62ED71B963}" type="datetimeFigureOut">
              <a:rPr lang="en-US" smtClean="0"/>
              <a:t>1/24/2020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22171F-75DD-483B-8A42-47ECC9EDD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8131B6-43E5-4230-8740-21585C50F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F6C77-D669-44BE-ABD1-8C37A4DA15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201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7587D-E48E-42D3-9D53-B8EF74A1D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568D31-4188-454A-B9E2-57C0BCBEF4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34B30D-EC1A-4B17-9379-BD6235D65A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75C09A-3280-480A-8C1C-4A593EF21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ADAA6-3899-4FAF-A860-EB62ED71B963}" type="datetimeFigureOut">
              <a:rPr lang="en-US" smtClean="0"/>
              <a:t>1/24/2020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8A13C0-E94F-41F1-966E-D49899001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A5478C-ACBF-4063-83B7-07C97EDDA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F6C77-D669-44BE-ABD1-8C37A4DA155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1A02755-FC9B-4C52-9A38-B92B4D31BCE3}"/>
              </a:ext>
            </a:extLst>
          </p:cNvPr>
          <p:cNvSpPr/>
          <p:nvPr userDrawn="1"/>
        </p:nvSpPr>
        <p:spPr>
          <a:xfrm>
            <a:off x="8833354" y="5565035"/>
            <a:ext cx="3279574" cy="116270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B2BE36C-92F6-4071-91FC-500857E0A1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2604" y="5565237"/>
            <a:ext cx="3270324" cy="1202804"/>
          </a:xfrm>
          <a:prstGeom prst="rect">
            <a:avLst/>
          </a:prstGeom>
          <a:ln>
            <a:noFill/>
          </a:ln>
          <a:effectLst>
            <a:outerShdw blurRad="190500" algn="tl" rotWithShape="0">
              <a:schemeClr val="bg1">
                <a:alpha val="7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862140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B9990B-E0E5-4056-930D-E20C6EF4D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0BA79C-5EDA-4681-92F8-F730827B98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249C05-9C6C-446E-8C97-EFFC37F4D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ADAA6-3899-4FAF-A860-EB62ED71B963}" type="datetimeFigureOut">
              <a:rPr lang="en-US" smtClean="0"/>
              <a:t>1/24/2020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1E8E45-6AFF-4118-B291-85FC5B0AD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B018D9-7F92-4B74-9D14-028F64B03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F6C77-D669-44BE-ABD1-8C37A4DA155C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8918CBB-C7FF-43EA-AE4C-3B68D2E3A91F}"/>
              </a:ext>
            </a:extLst>
          </p:cNvPr>
          <p:cNvSpPr/>
          <p:nvPr userDrawn="1"/>
        </p:nvSpPr>
        <p:spPr>
          <a:xfrm>
            <a:off x="8833354" y="5565035"/>
            <a:ext cx="3279574" cy="116270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19F3614-1CD3-4FF5-A516-EE85677300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2604" y="5565237"/>
            <a:ext cx="3270324" cy="1202804"/>
          </a:xfrm>
          <a:prstGeom prst="rect">
            <a:avLst/>
          </a:prstGeom>
          <a:ln>
            <a:noFill/>
          </a:ln>
          <a:effectLst>
            <a:outerShdw blurRad="190500" algn="tl" rotWithShape="0">
              <a:schemeClr val="bg1">
                <a:alpha val="7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46551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A91C1C0-88C7-4455-B3B5-F8ECCFF6EA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C83BD2-7470-4F84-89C7-B1387CA978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365C33-FEB1-4E45-8539-F5BB04605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ADAA6-3899-4FAF-A860-EB62ED71B963}" type="datetimeFigureOut">
              <a:rPr lang="en-US" smtClean="0"/>
              <a:t>1/24/2020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ED545A-D9B0-42A2-B9EF-3DC8B3406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C1D298-E7EC-4E8E-8837-0FB832FFC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F6C77-D669-44BE-ABD1-8C37A4DA15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5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0980D-D177-4A82-A3E8-75097B010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67A28B-4C4B-4EDA-B61E-EFD0B8461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ADAA6-3899-4FAF-A860-EB62ED71B963}" type="datetimeFigureOut">
              <a:rPr lang="en-US" smtClean="0"/>
              <a:pPr/>
              <a:t>1/24/2020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5276A1-DFAC-42D2-AE19-2E5C8C0C5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71E99A-E3D0-4FF6-AD39-816D90701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F6C77-D669-44BE-ABD1-8C37A4DA15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059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C00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3CB1C6B-0567-4BCA-B4F6-0C0F9088E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740F4A-2E98-4A03-A49A-638C8407A3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CB559E-C92D-4ADD-A97A-AF04A8CB1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D05ADAA6-3899-4FAF-A860-EB62ED71B963}" type="datetimeFigureOut">
              <a:rPr lang="en-US" smtClean="0"/>
              <a:pPr/>
              <a:t>1/24/2020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43D46-7E51-4DD6-9E8E-94817C16FC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F26EB2-3A63-4C95-8AD1-6FB4C4C9AD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E7F6C77-D669-44BE-ABD1-8C37A4DA15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453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gif"/><Relationship Id="rId1" Type="http://schemas.microsoft.com/office/2007/relationships/media" Target="../media/media2.gif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7.gif"/><Relationship Id="rId1" Type="http://schemas.microsoft.com/office/2007/relationships/media" Target="../media/media7.gif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8.MOV"/><Relationship Id="rId1" Type="http://schemas.microsoft.com/office/2007/relationships/media" Target="../media/media8.MOV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427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5B216ED5-13D6-46D6-9530-9A66F7BA11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7475" y="3285829"/>
            <a:ext cx="6790590" cy="1877109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3600" dirty="0"/>
              <a:t>January 25, 2020</a:t>
            </a:r>
          </a:p>
          <a:p>
            <a:pPr marL="0" indent="0" algn="ctr">
              <a:buNone/>
            </a:pPr>
            <a:r>
              <a:rPr lang="en-US" sz="4300" b="1" dirty="0">
                <a:latin typeface="Arial Black" panose="020B0A04020102020204" pitchFamily="34" charset="0"/>
              </a:rPr>
              <a:t>Microsoft Technology Center</a:t>
            </a:r>
          </a:p>
          <a:p>
            <a:pPr marL="0" indent="0" algn="ctr">
              <a:buNone/>
            </a:pPr>
            <a:r>
              <a:rPr lang="en-US" b="1" dirty="0"/>
              <a:t>Malvern, PA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788ADD79-F052-4071-B16E-264152582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10CE94-FB4C-4C16-AF56-DF1173FAABB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05" r="21960" b="-1"/>
          <a:stretch/>
        </p:blipFill>
        <p:spPr>
          <a:xfrm>
            <a:off x="20" y="10"/>
            <a:ext cx="6024134" cy="685799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503D4FD-3BB4-4BA8-B5BD-3DF6A547008D}"/>
              </a:ext>
            </a:extLst>
          </p:cNvPr>
          <p:cNvSpPr/>
          <p:nvPr/>
        </p:nvSpPr>
        <p:spPr>
          <a:xfrm>
            <a:off x="434339" y="5394248"/>
            <a:ext cx="11244205" cy="1295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1BAF550E-B13F-4EBF-9211-4DE5038066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591" y="5635530"/>
            <a:ext cx="3496062" cy="81283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5BD1779-298B-489F-9BC5-CFBBF037FA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692" y="5722901"/>
            <a:ext cx="1780952" cy="63809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88F53D5-F5CD-46DD-91AD-6A050F3F25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1682" y="5730626"/>
            <a:ext cx="2739640" cy="62264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09F9F30-954E-42AD-8B5E-F49474FD51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6596" y="282381"/>
            <a:ext cx="7146658" cy="266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5556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BF4EAF9-800C-47D8-B4EF-4145666C2F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8907" y="3960390"/>
            <a:ext cx="11214186" cy="1295326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Segoe UI Black" panose="020B0A02040204020203" pitchFamily="34" charset="0"/>
                <a:ea typeface="Segoe UI Black" panose="020B0A02040204020203" pitchFamily="34" charset="0"/>
              </a:rPr>
              <a:t>Unified Interface</a:t>
            </a:r>
            <a:br>
              <a:rPr lang="en-US" dirty="0">
                <a:latin typeface="Segoe UI Black" panose="020B0A02040204020203" pitchFamily="34" charset="0"/>
                <a:ea typeface="Segoe UI Black" panose="020B0A02040204020203" pitchFamily="34" charset="0"/>
              </a:rPr>
            </a:br>
            <a:r>
              <a:rPr lang="en-US" dirty="0">
                <a:latin typeface="Segoe UI Black" panose="020B0A02040204020203" pitchFamily="34" charset="0"/>
                <a:ea typeface="Segoe UI Black" panose="020B0A02040204020203" pitchFamily="34" charset="0"/>
              </a:rPr>
              <a:t>Breaking down the Controls!</a:t>
            </a: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640E5193-A6AA-498A-A113-619531E522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8907" y="5255716"/>
            <a:ext cx="11214186" cy="1058918"/>
          </a:xfrm>
        </p:spPr>
        <p:txBody>
          <a:bodyPr anchor="ctr">
            <a:normAutofit/>
          </a:bodyPr>
          <a:lstStyle/>
          <a:p>
            <a:r>
              <a:rPr lang="en-US" sz="3200" dirty="0"/>
              <a:t>Emma D’Arcy		</a:t>
            </a:r>
            <a:r>
              <a:rPr lang="en-US" sz="3200" i="1" dirty="0"/>
              <a:t>Philadelphia, 2020</a:t>
            </a:r>
          </a:p>
        </p:txBody>
      </p:sp>
    </p:spTree>
    <p:extLst>
      <p:ext uri="{BB962C8B-B14F-4D97-AF65-F5344CB8AC3E}">
        <p14:creationId xmlns:p14="http://schemas.microsoft.com/office/powerpoint/2010/main" val="24175451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4261D64-CCD9-4575-BC6C-D2D3370C8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4436" y="-377301"/>
            <a:ext cx="4966209" cy="1600200"/>
          </a:xfrm>
        </p:spPr>
        <p:txBody>
          <a:bodyPr>
            <a:normAutofit/>
          </a:bodyPr>
          <a:lstStyle/>
          <a:p>
            <a:r>
              <a:rPr lang="en-US" sz="5400" dirty="0"/>
              <a:t>Emma D’Arcy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33F59DB-47AA-4AE1-9080-FC2DE3D1E0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074436" y="1754024"/>
            <a:ext cx="5809587" cy="3811588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Pre-Sales Engineer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@ ClickDimensions – 3 Years!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Charlotte, NC Chapter Lead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Blog: TattooedCRMGirl.com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Twitter: @</a:t>
            </a:r>
            <a:r>
              <a:rPr lang="en-US" sz="3200" dirty="0" err="1"/>
              <a:t>TattooedCRMGirl</a:t>
            </a:r>
            <a:endParaRPr lang="en-US" sz="3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I like cats and video games!</a:t>
            </a:r>
          </a:p>
        </p:txBody>
      </p:sp>
      <p:pic>
        <p:nvPicPr>
          <p:cNvPr id="2" name="IMG_0976">
            <a:hlinkClick r:id="" action="ppaction://media"/>
            <a:extLst>
              <a:ext uri="{FF2B5EF4-FFF2-40B4-BE49-F238E27FC236}">
                <a16:creationId xmlns:a16="http://schemas.microsoft.com/office/drawing/2014/main" id="{2C22755F-D296-408A-8776-806250247E9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8421" y="86064"/>
            <a:ext cx="3760802" cy="6685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037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9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3AE901E-2A2A-49D1-865F-411F17B72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6A4338-9901-4059-A419-033F75BEC7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Unified Interface?</a:t>
            </a:r>
          </a:p>
          <a:p>
            <a:r>
              <a:rPr lang="en-US" dirty="0"/>
              <a:t>What are Controls?</a:t>
            </a:r>
          </a:p>
          <a:p>
            <a:r>
              <a:rPr lang="en-US" dirty="0"/>
              <a:t>Calendar Control</a:t>
            </a:r>
          </a:p>
          <a:p>
            <a:r>
              <a:rPr lang="en-US" dirty="0"/>
              <a:t>Linear Slider</a:t>
            </a:r>
          </a:p>
          <a:p>
            <a:r>
              <a:rPr lang="en-US" dirty="0"/>
              <a:t>Star Rating</a:t>
            </a:r>
          </a:p>
          <a:p>
            <a:r>
              <a:rPr lang="en-US" dirty="0"/>
              <a:t>Auto Complete</a:t>
            </a:r>
          </a:p>
          <a:p>
            <a:r>
              <a:rPr lang="en-US" dirty="0"/>
              <a:t>Radial Knob</a:t>
            </a:r>
          </a:p>
        </p:txBody>
      </p:sp>
      <p:pic>
        <p:nvPicPr>
          <p:cNvPr id="2" name="giphy">
            <a:hlinkClick r:id="" action="ppaction://media"/>
            <a:extLst>
              <a:ext uri="{FF2B5EF4-FFF2-40B4-BE49-F238E27FC236}">
                <a16:creationId xmlns:a16="http://schemas.microsoft.com/office/drawing/2014/main" id="{898B42B3-1604-49DD-8D57-EFBEAE6B9DE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096000" y="2017395"/>
            <a:ext cx="5019040" cy="2823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263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ynamics 365 Unified Interface">
            <a:extLst>
              <a:ext uri="{FF2B5EF4-FFF2-40B4-BE49-F238E27FC236}">
                <a16:creationId xmlns:a16="http://schemas.microsoft.com/office/drawing/2014/main" id="{5107CA2F-0681-44B7-B068-27E2A41C7C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16"/>
          <a:stretch/>
        </p:blipFill>
        <p:spPr bwMode="auto">
          <a:xfrm>
            <a:off x="0" y="-139312"/>
            <a:ext cx="12192001" cy="4666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EC2F40DD-C192-49FC-8BA1-57198B82B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1137920"/>
            <a:ext cx="2306320" cy="1632724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4000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What is Unified Interface?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133A0CC-3B89-4E53-BDCC-D31863BFCE97}"/>
              </a:ext>
            </a:extLst>
          </p:cNvPr>
          <p:cNvSpPr/>
          <p:nvPr/>
        </p:nvSpPr>
        <p:spPr>
          <a:xfrm>
            <a:off x="182880" y="4652461"/>
            <a:ext cx="6096000" cy="194219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286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Same interface across multiple clients</a:t>
            </a:r>
          </a:p>
          <a:p>
            <a:pPr marL="285750" indent="-2286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Dynamics is broken into multiple model driven apps</a:t>
            </a:r>
          </a:p>
          <a:p>
            <a:pPr marL="285750" indent="-2286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Designed to be more accessible </a:t>
            </a:r>
          </a:p>
          <a:p>
            <a:pPr marL="285750" indent="-2286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Whole new look and feel – dashboards and controls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AF5912-8E5B-42BD-A8E4-605CFB1620F5}"/>
              </a:ext>
            </a:extLst>
          </p:cNvPr>
          <p:cNvSpPr/>
          <p:nvPr/>
        </p:nvSpPr>
        <p:spPr>
          <a:xfrm>
            <a:off x="1361440" y="2062480"/>
            <a:ext cx="920495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en-US" sz="96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32281EC-8788-4CE3-B8D7-F052123A328C}"/>
              </a:ext>
            </a:extLst>
          </p:cNvPr>
          <p:cNvSpPr/>
          <p:nvPr/>
        </p:nvSpPr>
        <p:spPr>
          <a:xfrm rot="19945898">
            <a:off x="728748" y="2136592"/>
            <a:ext cx="10734503" cy="209288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3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October 2020!</a:t>
            </a:r>
          </a:p>
        </p:txBody>
      </p:sp>
    </p:spTree>
    <p:extLst>
      <p:ext uri="{BB962C8B-B14F-4D97-AF65-F5344CB8AC3E}">
        <p14:creationId xmlns:p14="http://schemas.microsoft.com/office/powerpoint/2010/main" val="2138510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7945C-8D8E-459E-81C9-5C22EF36E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5894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What Are Controls?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D12556-27F8-4548-9260-55B18A0FD5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9460" y="1501457"/>
            <a:ext cx="5753100" cy="181165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Visually Represent Data</a:t>
            </a:r>
          </a:p>
          <a:p>
            <a:r>
              <a:rPr lang="en-US" dirty="0"/>
              <a:t>Interactive!</a:t>
            </a:r>
          </a:p>
          <a:p>
            <a:r>
              <a:rPr lang="en-US" dirty="0"/>
              <a:t>Apply to a field, view or entity</a:t>
            </a:r>
          </a:p>
          <a:p>
            <a:r>
              <a:rPr lang="en-US" dirty="0"/>
              <a:t>Data Type Specific</a:t>
            </a:r>
          </a:p>
          <a:p>
            <a:endParaRPr lang="en-US" dirty="0"/>
          </a:p>
        </p:txBody>
      </p:sp>
      <p:pic>
        <p:nvPicPr>
          <p:cNvPr id="1026" name="Picture 2" descr="Image result for custom controls for dynamics 365">
            <a:extLst>
              <a:ext uri="{FF2B5EF4-FFF2-40B4-BE49-F238E27FC236}">
                <a16:creationId xmlns:a16="http://schemas.microsoft.com/office/drawing/2014/main" id="{8B98DC31-50E1-4EAF-B43F-15D0E0F857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490" y="3660775"/>
            <a:ext cx="10589110" cy="283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76173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E4BCF-D6B4-4295-B7C6-4561BDC67A2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35005" y="2770375"/>
            <a:ext cx="3785030" cy="1317250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The Calendar Control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821456-E0F6-4F57-81CA-03033BB990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0029" y="1043805"/>
            <a:ext cx="7046966" cy="5214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8912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4CD4E-0BBF-4E4C-BAFA-E905459BC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160" y="103187"/>
            <a:ext cx="10515600" cy="1325563"/>
          </a:xfrm>
        </p:spPr>
        <p:txBody>
          <a:bodyPr/>
          <a:lstStyle/>
          <a:p>
            <a:r>
              <a:rPr lang="en-US" dirty="0"/>
              <a:t>The Calendar Control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43864A4-8C25-4803-8E38-BFD7901C82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0" y="1229638"/>
            <a:ext cx="5869006" cy="498984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AE06384-B502-4721-8BDD-97E2880A55CD}"/>
              </a:ext>
            </a:extLst>
          </p:cNvPr>
          <p:cNvSpPr/>
          <p:nvPr/>
        </p:nvSpPr>
        <p:spPr>
          <a:xfrm>
            <a:off x="391160" y="1126477"/>
            <a:ext cx="5770880" cy="51961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Applied to a View or an Entity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Displays records on a calendar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Can designate multiple options: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Start Date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End Date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Description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chemeClr val="bg1"/>
                </a:solidFill>
              </a:rPr>
              <a:t>Colour</a:t>
            </a:r>
            <a:r>
              <a:rPr lang="en-US" sz="2800" dirty="0">
                <a:solidFill>
                  <a:schemeClr val="bg1"/>
                </a:solidFill>
              </a:rPr>
              <a:t> (Option Sets)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Duration (Consider End Date)</a:t>
            </a:r>
          </a:p>
        </p:txBody>
      </p:sp>
    </p:spTree>
    <p:extLst>
      <p:ext uri="{BB962C8B-B14F-4D97-AF65-F5344CB8AC3E}">
        <p14:creationId xmlns:p14="http://schemas.microsoft.com/office/powerpoint/2010/main" val="21674136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E4BCF-D6B4-4295-B7C6-4561BDC67A2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91531" y="2738608"/>
            <a:ext cx="3785030" cy="1380784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The Linear Slider</a:t>
            </a:r>
          </a:p>
        </p:txBody>
      </p:sp>
      <p:pic>
        <p:nvPicPr>
          <p:cNvPr id="6" name="Screen Recording 5">
            <a:hlinkClick r:id="" action="ppaction://media"/>
            <a:extLst>
              <a:ext uri="{FF2B5EF4-FFF2-40B4-BE49-F238E27FC236}">
                <a16:creationId xmlns:a16="http://schemas.microsoft.com/office/drawing/2014/main" id="{67046401-5C13-4869-96E5-5FD9500BFD1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529263" y="2224723"/>
            <a:ext cx="5513691" cy="2662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940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5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4CD4E-0BBF-4E4C-BAFA-E905459BC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160" y="103187"/>
            <a:ext cx="10515600" cy="1325563"/>
          </a:xfrm>
        </p:spPr>
        <p:txBody>
          <a:bodyPr/>
          <a:lstStyle/>
          <a:p>
            <a:r>
              <a:rPr lang="en-US" dirty="0"/>
              <a:t>The Linear Slider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AE06384-B502-4721-8BDD-97E2880A55CD}"/>
              </a:ext>
            </a:extLst>
          </p:cNvPr>
          <p:cNvSpPr/>
          <p:nvPr/>
        </p:nvSpPr>
        <p:spPr>
          <a:xfrm>
            <a:off x="177800" y="1278877"/>
            <a:ext cx="5770880" cy="39035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Applied to a field at the Form level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Numeric Fields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Can designate multiple options: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Map to Numeric Field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Min – Max Values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Step – Incremental Values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54BB160-D141-41ED-98FE-845D89D0BB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8960" y="2262187"/>
            <a:ext cx="6143625" cy="233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4940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E4BCF-D6B4-4295-B7C6-4561BDC67A2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91531" y="2367603"/>
            <a:ext cx="3785030" cy="1380784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Star Rating</a:t>
            </a:r>
          </a:p>
        </p:txBody>
      </p:sp>
      <p:pic>
        <p:nvPicPr>
          <p:cNvPr id="3" name="Screen Recording 2">
            <a:hlinkClick r:id="" action="ppaction://media"/>
            <a:extLst>
              <a:ext uri="{FF2B5EF4-FFF2-40B4-BE49-F238E27FC236}">
                <a16:creationId xmlns:a16="http://schemas.microsoft.com/office/drawing/2014/main" id="{9D054DB7-0693-43B5-85AC-DD0BB504C33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41993" y="2072963"/>
            <a:ext cx="5558476" cy="2712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119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4CD4E-0BBF-4E4C-BAFA-E905459BC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160" y="103187"/>
            <a:ext cx="10515600" cy="1325563"/>
          </a:xfrm>
        </p:spPr>
        <p:txBody>
          <a:bodyPr/>
          <a:lstStyle/>
          <a:p>
            <a:r>
              <a:rPr lang="en-US" dirty="0"/>
              <a:t>Star Rating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AE06384-B502-4721-8BDD-97E2880A55CD}"/>
              </a:ext>
            </a:extLst>
          </p:cNvPr>
          <p:cNvSpPr/>
          <p:nvPr/>
        </p:nvSpPr>
        <p:spPr>
          <a:xfrm>
            <a:off x="0" y="2218765"/>
            <a:ext cx="5741894" cy="26108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Applied to a field at the Form level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Whole Numbers Between 2 - 5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Not many customisations but lots of possibilities!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18A1958-2367-40CD-B4C4-A47E73D03A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1525" y="2071687"/>
            <a:ext cx="6162675" cy="271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1792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E4BCF-D6B4-4295-B7C6-4561BDC67A2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91531" y="2591123"/>
            <a:ext cx="3785030" cy="1380784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Auto Complete</a:t>
            </a:r>
          </a:p>
        </p:txBody>
      </p:sp>
      <p:pic>
        <p:nvPicPr>
          <p:cNvPr id="5" name="Screen Recording 4">
            <a:hlinkClick r:id="" action="ppaction://media"/>
            <a:extLst>
              <a:ext uri="{FF2B5EF4-FFF2-40B4-BE49-F238E27FC236}">
                <a16:creationId xmlns:a16="http://schemas.microsoft.com/office/drawing/2014/main" id="{F368E85B-9098-442A-9C4B-25172A86497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13400" y="2112827"/>
            <a:ext cx="5606946" cy="2928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174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5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4CD4E-0BBF-4E4C-BAFA-E905459BC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160" y="103187"/>
            <a:ext cx="10515600" cy="1325563"/>
          </a:xfrm>
        </p:spPr>
        <p:txBody>
          <a:bodyPr/>
          <a:lstStyle/>
          <a:p>
            <a:r>
              <a:rPr lang="en-US" dirty="0"/>
              <a:t>Auto Complete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AE06384-B502-4721-8BDD-97E2880A55CD}"/>
              </a:ext>
            </a:extLst>
          </p:cNvPr>
          <p:cNvSpPr/>
          <p:nvPr/>
        </p:nvSpPr>
        <p:spPr>
          <a:xfrm>
            <a:off x="0" y="1999193"/>
            <a:ext cx="5741894" cy="26108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Applied to a field at the Form level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Text Fields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Match against a view or option set.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Fuzzy Match!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555DE1-35F2-443B-9821-588FAC1F62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7872" y="2218765"/>
            <a:ext cx="6124575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8937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E4BCF-D6B4-4295-B7C6-4561BDC67A2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91531" y="2591123"/>
            <a:ext cx="3785030" cy="1380784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Radial Knob</a:t>
            </a:r>
          </a:p>
        </p:txBody>
      </p:sp>
      <p:pic>
        <p:nvPicPr>
          <p:cNvPr id="4" name="Screen Recording 3">
            <a:hlinkClick r:id="" action="ppaction://media"/>
            <a:extLst>
              <a:ext uri="{FF2B5EF4-FFF2-40B4-BE49-F238E27FC236}">
                <a16:creationId xmlns:a16="http://schemas.microsoft.com/office/drawing/2014/main" id="{16116661-FABC-414D-A3A8-AEA69068F39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125570" y="2591123"/>
            <a:ext cx="6071702" cy="2118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128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3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88B9B-73FB-42C9-AC8F-EA05BF251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Radial Knob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E234CE6-C874-4ED4-9342-28DA7ECCB4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41894" y="2305050"/>
            <a:ext cx="6191250" cy="22479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5DA46A1-B153-4C08-87DE-8212C71A6193}"/>
              </a:ext>
            </a:extLst>
          </p:cNvPr>
          <p:cNvSpPr/>
          <p:nvPr/>
        </p:nvSpPr>
        <p:spPr>
          <a:xfrm>
            <a:off x="258856" y="2001521"/>
            <a:ext cx="5364480" cy="26108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Applies to a whole number field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On the form level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Can set Min/Max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Incremental Steps</a:t>
            </a:r>
          </a:p>
        </p:txBody>
      </p:sp>
    </p:spTree>
    <p:extLst>
      <p:ext uri="{BB962C8B-B14F-4D97-AF65-F5344CB8AC3E}">
        <p14:creationId xmlns:p14="http://schemas.microsoft.com/office/powerpoint/2010/main" val="6737385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E4BCF-D6B4-4295-B7C6-4561BDC67A2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685531" y="505152"/>
            <a:ext cx="3785030" cy="781667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Demo Time!</a:t>
            </a:r>
          </a:p>
        </p:txBody>
      </p:sp>
      <p:pic>
        <p:nvPicPr>
          <p:cNvPr id="3" name="giphy">
            <a:hlinkClick r:id="" action="ppaction://media"/>
            <a:extLst>
              <a:ext uri="{FF2B5EF4-FFF2-40B4-BE49-F238E27FC236}">
                <a16:creationId xmlns:a16="http://schemas.microsoft.com/office/drawing/2014/main" id="{860A5647-A412-4C77-BF01-571C0912223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772191" y="1972309"/>
            <a:ext cx="5777655" cy="3249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924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2ADC071-B259-4B7D-BDA5-0B140F6346CA}"/>
              </a:ext>
            </a:extLst>
          </p:cNvPr>
          <p:cNvSpPr txBox="1"/>
          <p:nvPr/>
        </p:nvSpPr>
        <p:spPr>
          <a:xfrm>
            <a:off x="5877018" y="2551344"/>
            <a:ext cx="464667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chemeClr val="bg1"/>
                </a:solidFill>
              </a:rPr>
              <a:t>Questions?</a:t>
            </a:r>
          </a:p>
        </p:txBody>
      </p:sp>
      <p:pic>
        <p:nvPicPr>
          <p:cNvPr id="5" name="IMG_0758.TRIM">
            <a:hlinkClick r:id="" action="ppaction://media"/>
            <a:extLst>
              <a:ext uri="{FF2B5EF4-FFF2-40B4-BE49-F238E27FC236}">
                <a16:creationId xmlns:a16="http://schemas.microsoft.com/office/drawing/2014/main" id="{0EB078E4-F054-4BA3-BB49-85EEC8295A7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30129" y="224459"/>
            <a:ext cx="3661481" cy="6409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966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4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427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5B216ED5-13D6-46D6-9530-9A66F7BA11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7475" y="3233988"/>
            <a:ext cx="6790590" cy="192895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800" b="1" dirty="0">
                <a:latin typeface="Arial Black" panose="020B0A04020102020204" pitchFamily="34" charset="0"/>
              </a:rPr>
              <a:t>Please thank your sponsors!</a:t>
            </a:r>
            <a:endParaRPr lang="en-US" b="1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788ADD79-F052-4071-B16E-264152582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10CE94-FB4C-4C16-AF56-DF1173FAABB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05" r="21960" b="-1"/>
          <a:stretch/>
        </p:blipFill>
        <p:spPr>
          <a:xfrm>
            <a:off x="20" y="10"/>
            <a:ext cx="6024134" cy="685799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503D4FD-3BB4-4BA8-B5BD-3DF6A547008D}"/>
              </a:ext>
            </a:extLst>
          </p:cNvPr>
          <p:cNvSpPr/>
          <p:nvPr/>
        </p:nvSpPr>
        <p:spPr>
          <a:xfrm>
            <a:off x="434339" y="5394248"/>
            <a:ext cx="11244205" cy="1295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1BAF550E-B13F-4EBF-9211-4DE5038066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591" y="5635530"/>
            <a:ext cx="3496062" cy="81283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5BD1779-298B-489F-9BC5-CFBBF037FA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692" y="5722901"/>
            <a:ext cx="1780952" cy="63809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88F53D5-F5CD-46DD-91AD-6A050F3F25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1682" y="5730626"/>
            <a:ext cx="2739640" cy="62264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2FA014F-9436-420E-AE20-4D5FF660C7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90872" y="283464"/>
            <a:ext cx="7146658" cy="266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7438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Custom 1">
      <a:majorFont>
        <a:latin typeface="Segoe U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9BCA7A1A-B81F-4805-BD5C-965D48B0CF99}" vid="{6D956689-C719-44E2-AE39-EE1FABA237C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AAE8E7B34B8194089F5EBB37850B52D" ma:contentTypeVersion="4" ma:contentTypeDescription="Create a new document." ma:contentTypeScope="" ma:versionID="94bf1d4a8c745fd2da0183c566b33f90">
  <xsd:schema xmlns:xsd="http://www.w3.org/2001/XMLSchema" xmlns:xs="http://www.w3.org/2001/XMLSchema" xmlns:p="http://schemas.microsoft.com/office/2006/metadata/properties" xmlns:ns3="2006dd9f-b011-4967-806c-52261406e2e3" targetNamespace="http://schemas.microsoft.com/office/2006/metadata/properties" ma:root="true" ma:fieldsID="1d9cb5f2c14d7e624d1cf79bf15f5997" ns3:_="">
    <xsd:import namespace="2006dd9f-b011-4967-806c-52261406e2e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06dd9f-b011-4967-806c-52261406e2e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A676CF6-12A7-4EB1-A997-70164FA1B48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06dd9f-b011-4967-806c-52261406e2e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17E32CB-2EDD-45CF-A138-83B05682C8D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A39E9BA-10EE-4233-A4A6-1CA449D49420}">
  <ds:schemaRefs>
    <ds:schemaRef ds:uri="http://schemas.openxmlformats.org/package/2006/metadata/core-properties"/>
    <ds:schemaRef ds:uri="http://schemas.microsoft.com/office/2006/metadata/properties"/>
    <ds:schemaRef ds:uri="http://purl.org/dc/dcmitype/"/>
    <ds:schemaRef ds:uri="http://schemas.microsoft.com/office/2006/documentManagement/types"/>
    <ds:schemaRef ds:uri="http://purl.org/dc/elements/1.1/"/>
    <ds:schemaRef ds:uri="http://www.w3.org/XML/1998/namespace"/>
    <ds:schemaRef ds:uri="http://schemas.microsoft.com/office/infopath/2007/PartnerControls"/>
    <ds:schemaRef ds:uri="2006dd9f-b011-4967-806c-52261406e2e3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311</Words>
  <Application>Microsoft Office PowerPoint</Application>
  <PresentationFormat>Widescreen</PresentationFormat>
  <Paragraphs>74</Paragraphs>
  <Slides>19</Slides>
  <Notes>3</Notes>
  <HiddenSlides>0</HiddenSlides>
  <MMClips>8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Arial Black</vt:lpstr>
      <vt:lpstr>Calibri</vt:lpstr>
      <vt:lpstr>Segoe UI</vt:lpstr>
      <vt:lpstr>Segoe UI Black</vt:lpstr>
      <vt:lpstr>Office Theme</vt:lpstr>
      <vt:lpstr>PowerPoint Presentation</vt:lpstr>
      <vt:lpstr>Unified Interface Breaking down the Controls!</vt:lpstr>
      <vt:lpstr>Emma D’Arcy</vt:lpstr>
      <vt:lpstr>Agenda</vt:lpstr>
      <vt:lpstr>What is Unified Interface?</vt:lpstr>
      <vt:lpstr>What Are Controls?</vt:lpstr>
      <vt:lpstr>The Calendar Control</vt:lpstr>
      <vt:lpstr>The Calendar Control</vt:lpstr>
      <vt:lpstr>The Linear Slider</vt:lpstr>
      <vt:lpstr>The Linear Slider</vt:lpstr>
      <vt:lpstr>Star Rating</vt:lpstr>
      <vt:lpstr>Star Rating</vt:lpstr>
      <vt:lpstr>Auto Complete</vt:lpstr>
      <vt:lpstr>Auto Complete</vt:lpstr>
      <vt:lpstr>Radial Knob</vt:lpstr>
      <vt:lpstr>Radial Knob</vt:lpstr>
      <vt:lpstr>Demo Time!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Emma D'Arcy</dc:creator>
  <cp:lastModifiedBy>Emma D'Arcy</cp:lastModifiedBy>
  <cp:revision>16</cp:revision>
  <dcterms:created xsi:type="dcterms:W3CDTF">2020-01-23T17:59:15Z</dcterms:created>
  <dcterms:modified xsi:type="dcterms:W3CDTF">2020-01-25T04:07:38Z</dcterms:modified>
</cp:coreProperties>
</file>